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8" r:id="rId5"/>
    <p:sldId id="271" r:id="rId6"/>
    <p:sldId id="269" r:id="rId7"/>
    <p:sldId id="266" r:id="rId8"/>
    <p:sldId id="272" r:id="rId9"/>
    <p:sldId id="273" r:id="rId10"/>
    <p:sldId id="270" r:id="rId11"/>
    <p:sldId id="274" r:id="rId12"/>
    <p:sldId id="264" r:id="rId13"/>
    <p:sldId id="265" r:id="rId14"/>
    <p:sldId id="267" r:id="rId15"/>
    <p:sldId id="268" r:id="rId16"/>
    <p:sldId id="275" r:id="rId17"/>
    <p:sldId id="276" r:id="rId18"/>
    <p:sldId id="277" r:id="rId19"/>
    <p:sldId id="280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00"/>
    <a:srgbClr val="6600CC"/>
    <a:srgbClr val="FF0066"/>
    <a:srgbClr val="FFFF99"/>
    <a:srgbClr val="0033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referatdb.ru/pars_docs/refs/34/33266/33266_html_m6ebb6d37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7456" y="0"/>
            <a:ext cx="9161456" cy="6858000"/>
          </a:xfrm>
          <a:prstGeom prst="frame">
            <a:avLst>
              <a:gd name="adj1" fmla="val 5025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2844" y="4277921"/>
            <a:ext cx="2928958" cy="2274824"/>
          </a:xfrm>
          <a:prstGeom prst="rect">
            <a:avLst/>
          </a:prstGeom>
          <a:noFill/>
        </p:spPr>
      </p:pic>
      <p:pic>
        <p:nvPicPr>
          <p:cNvPr id="11" name="Picture 12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6215074" y="4286256"/>
            <a:ext cx="2593715" cy="2247887"/>
          </a:xfrm>
          <a:prstGeom prst="rect">
            <a:avLst/>
          </a:prstGeom>
          <a:noFill/>
        </p:spPr>
      </p:pic>
      <p:pic>
        <p:nvPicPr>
          <p:cNvPr id="12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285720" y="857232"/>
            <a:ext cx="500066" cy="642942"/>
          </a:xfrm>
          <a:prstGeom prst="rect">
            <a:avLst/>
          </a:prstGeom>
          <a:noFill/>
        </p:spPr>
      </p:pic>
      <p:pic>
        <p:nvPicPr>
          <p:cNvPr id="14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3143240" y="5857892"/>
            <a:ext cx="500066" cy="642942"/>
          </a:xfrm>
          <a:prstGeom prst="rect">
            <a:avLst/>
          </a:prstGeom>
          <a:noFill/>
        </p:spPr>
      </p:pic>
      <p:pic>
        <p:nvPicPr>
          <p:cNvPr id="15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8501090" y="3929066"/>
            <a:ext cx="500066" cy="642942"/>
          </a:xfrm>
          <a:prstGeom prst="rect">
            <a:avLst/>
          </a:prstGeom>
          <a:noFill/>
        </p:spPr>
      </p:pic>
      <p:pic>
        <p:nvPicPr>
          <p:cNvPr id="16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642910" y="2428868"/>
            <a:ext cx="500066" cy="642942"/>
          </a:xfrm>
          <a:prstGeom prst="rect">
            <a:avLst/>
          </a:prstGeom>
          <a:noFill/>
        </p:spPr>
      </p:pic>
      <p:pic>
        <p:nvPicPr>
          <p:cNvPr id="17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214282" y="3143248"/>
            <a:ext cx="500066" cy="642942"/>
          </a:xfrm>
          <a:prstGeom prst="rect">
            <a:avLst/>
          </a:prstGeom>
          <a:noFill/>
        </p:spPr>
      </p:pic>
      <p:pic>
        <p:nvPicPr>
          <p:cNvPr id="18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785786" y="3714752"/>
            <a:ext cx="500066" cy="642942"/>
          </a:xfrm>
          <a:prstGeom prst="rect">
            <a:avLst/>
          </a:prstGeom>
          <a:noFill/>
        </p:spPr>
      </p:pic>
      <p:pic>
        <p:nvPicPr>
          <p:cNvPr id="19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8501090" y="2714620"/>
            <a:ext cx="500066" cy="642942"/>
          </a:xfrm>
          <a:prstGeom prst="rect">
            <a:avLst/>
          </a:prstGeom>
          <a:noFill/>
        </p:spPr>
      </p:pic>
      <p:pic>
        <p:nvPicPr>
          <p:cNvPr id="20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3">
            <a:lum contrast="10000"/>
          </a:blip>
          <a:srcRect t="30416" r="84783" b="44393"/>
          <a:stretch>
            <a:fillRect/>
          </a:stretch>
        </p:blipFill>
        <p:spPr bwMode="auto">
          <a:xfrm>
            <a:off x="8072462" y="3357562"/>
            <a:ext cx="500066" cy="64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844" y="4666305"/>
            <a:ext cx="2428892" cy="188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 userDrawn="1"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6792073" y="4786322"/>
            <a:ext cx="2016716" cy="174782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2C632-3312-461D-B8C3-6C2E6CE4FF81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F489C6-A0C2-4D6C-9DE3-AD6F497C9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referatdb.ru/pars_docs/refs/34/33266/33266_html_m6ebb6d37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6145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referatdb.ru/pars_docs/refs/34/33266/33266_html_m6ebb6d37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7456" y="0"/>
            <a:ext cx="9161456" cy="6858000"/>
          </a:xfrm>
          <a:prstGeom prst="frame">
            <a:avLst>
              <a:gd name="adj1" fmla="val 5025"/>
            </a:avLst>
          </a:prstGeom>
          <a:noFill/>
          <a:ln>
            <a:noFill/>
          </a:ln>
          <a:effectLst>
            <a:outerShdw blurRad="622300" dist="27940" dir="5400000" algn="ctr">
              <a:srgbClr val="92D05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  <a:bevelB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breakthruthink.com/wp-content/uploads/2013/05/stage.png" TargetMode="External"/><Relationship Id="rId13" Type="http://schemas.openxmlformats.org/officeDocument/2006/relationships/hyperlink" Target="http://krym-skarbnichka.com.ua/wp-content/uploads/2014/08/herbs_017.jpg" TargetMode="External"/><Relationship Id="rId18" Type="http://schemas.openxmlformats.org/officeDocument/2006/relationships/hyperlink" Target="http://easyen.ru/load/shablony_prezentacij/dlja_doshkolnikov/shablony_zvezdnaja_rossyp/522-1-0-31509" TargetMode="External"/><Relationship Id="rId3" Type="http://schemas.openxmlformats.org/officeDocument/2006/relationships/hyperlink" Target="http://peretrem.com/uploads/posts/2013-07/1374851980_1-16.jpg" TargetMode="External"/><Relationship Id="rId21" Type="http://schemas.openxmlformats.org/officeDocument/2006/relationships/hyperlink" Target="http://www.smekalka.pp.ru/word_anagram.html" TargetMode="External"/><Relationship Id="rId7" Type="http://schemas.openxmlformats.org/officeDocument/2006/relationships/hyperlink" Target="http://cdn.dailyclipart.net/wp-content/uploads/medium/clipart0171.jpg" TargetMode="External"/><Relationship Id="rId12" Type="http://schemas.openxmlformats.org/officeDocument/2006/relationships/hyperlink" Target="http://botanicmarket.com.ua/images/products/l2_16w.jpg" TargetMode="External"/><Relationship Id="rId17" Type="http://schemas.openxmlformats.org/officeDocument/2006/relationships/hyperlink" Target="http://www.1000dosok.ru/s/17-11-9132277.jpg" TargetMode="External"/><Relationship Id="rId2" Type="http://schemas.openxmlformats.org/officeDocument/2006/relationships/hyperlink" Target="http://blistar.net/images/photos/d00217adbbc313c2b373a12568ae9dc4.jpg" TargetMode="External"/><Relationship Id="rId16" Type="http://schemas.openxmlformats.org/officeDocument/2006/relationships/hyperlink" Target="http://www.business.ua/upload/iblock/c44/1.jpg" TargetMode="External"/><Relationship Id="rId20" Type="http://schemas.openxmlformats.org/officeDocument/2006/relationships/hyperlink" Target="http://www.igraza.ru/page-3-2-12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v.pawpaws.ru/redactor_rails/pictures/69/original_dog_3719_20091204025155.jpg?1415278151" TargetMode="External"/><Relationship Id="rId11" Type="http://schemas.openxmlformats.org/officeDocument/2006/relationships/hyperlink" Target="http://fotoham.ru/img/picture/Oct/05/2f4edc51fac817a65711cd65db5cad63/3.jpg" TargetMode="External"/><Relationship Id="rId5" Type="http://schemas.openxmlformats.org/officeDocument/2006/relationships/hyperlink" Target="http://www.funlib.ru/cimg/2014/102003/5447032" TargetMode="External"/><Relationship Id="rId15" Type="http://schemas.openxmlformats.org/officeDocument/2006/relationships/hyperlink" Target="http://childrenplease.ucoz.ru/_ph/4/932857956.jpg" TargetMode="External"/><Relationship Id="rId10" Type="http://schemas.openxmlformats.org/officeDocument/2006/relationships/hyperlink" Target="http://ramki-vsem.ru/fon/narisovannyj-fon6.jpg" TargetMode="External"/><Relationship Id="rId19" Type="http://schemas.openxmlformats.org/officeDocument/2006/relationships/slide" Target="slide2.xml"/><Relationship Id="rId4" Type="http://schemas.openxmlformats.org/officeDocument/2006/relationships/hyperlink" Target="http://funforkids.ru/pictures/animals/lovelyanimals091.gif" TargetMode="External"/><Relationship Id="rId9" Type="http://schemas.openxmlformats.org/officeDocument/2006/relationships/hyperlink" Target="http://www.everyinvestor.co.uk/wp-content/uploads/2013/06/Axe-e1371482196521.jpg" TargetMode="External"/><Relationship Id="rId14" Type="http://schemas.openxmlformats.org/officeDocument/2006/relationships/hyperlink" Target="http://infopro54.ru/files/flib/377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3986" y="2214554"/>
            <a:ext cx="539602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АНАГРАММЫ</a:t>
            </a:r>
            <a:endParaRPr lang="ru-RU" sz="54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43042" y="571480"/>
            <a:ext cx="6115777" cy="1023286"/>
            <a:chOff x="1643042" y="571480"/>
            <a:chExt cx="6115777" cy="1023286"/>
          </a:xfrm>
        </p:grpSpPr>
        <p:sp>
          <p:nvSpPr>
            <p:cNvPr id="5" name="TextBox 4"/>
            <p:cNvSpPr txBox="1"/>
            <p:nvPr/>
          </p:nvSpPr>
          <p:spPr>
            <a:xfrm>
              <a:off x="1643042" y="571480"/>
              <a:ext cx="6115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Серия «Гимнастика для ума»</a:t>
              </a:r>
              <a:endParaRPr lang="ru-RU" sz="28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4233" y="1071546"/>
              <a:ext cx="17155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/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itchFamily="34" charset="0"/>
                </a:rPr>
                <a:t>Часть 1</a:t>
              </a:r>
              <a:endParaRPr lang="ru-RU" sz="28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286000" y="37861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err="1" smtClean="0">
                <a:solidFill>
                  <a:srgbClr val="660066"/>
                </a:solidFill>
                <a:latin typeface="Book Antiqua" pitchFamily="18" charset="0"/>
              </a:rPr>
              <a:t>Бабарыкина</a:t>
            </a:r>
            <a:r>
              <a:rPr lang="ru-RU" sz="1400" dirty="0" smtClean="0">
                <a:solidFill>
                  <a:srgbClr val="660066"/>
                </a:solidFill>
                <a:latin typeface="Book Antiqua" pitchFamily="18" charset="0"/>
              </a:rPr>
              <a:t> Татьяна Владимировна</a:t>
            </a:r>
          </a:p>
          <a:p>
            <a:pPr algn="ctr"/>
            <a:r>
              <a:rPr lang="ru-RU" sz="1400" dirty="0" smtClean="0">
                <a:solidFill>
                  <a:srgbClr val="660066"/>
                </a:solidFill>
                <a:latin typeface="Book Antiqua" pitchFamily="18" charset="0"/>
              </a:rPr>
              <a:t>учитель начальных классов</a:t>
            </a:r>
          </a:p>
          <a:p>
            <a:pPr algn="ctr"/>
            <a:r>
              <a:rPr lang="ru-RU" sz="1400" dirty="0" smtClean="0">
                <a:solidFill>
                  <a:srgbClr val="660066"/>
                </a:solidFill>
                <a:latin typeface="Book Antiqua" pitchFamily="18" charset="0"/>
              </a:rPr>
              <a:t>МАОУ </a:t>
            </a:r>
            <a:r>
              <a:rPr lang="ru-RU" sz="1400" dirty="0" smtClean="0">
                <a:solidFill>
                  <a:srgbClr val="660066"/>
                </a:solidFill>
                <a:latin typeface="Book Antiqua" pitchFamily="18" charset="0"/>
              </a:rPr>
              <a:t>«СОШ с углублённым изучением английского языка №27»</a:t>
            </a:r>
          </a:p>
          <a:p>
            <a:pPr algn="ctr"/>
            <a:r>
              <a:rPr lang="ru-RU" sz="1400" dirty="0" err="1" smtClean="0">
                <a:solidFill>
                  <a:srgbClr val="660066"/>
                </a:solidFill>
                <a:latin typeface="Book Antiqua" pitchFamily="18" charset="0"/>
              </a:rPr>
              <a:t>г.Ангарск</a:t>
            </a:r>
            <a:endParaRPr lang="ru-RU" sz="1400" dirty="0">
              <a:solidFill>
                <a:srgbClr val="660066"/>
              </a:solidFill>
              <a:latin typeface="Book Antiqua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5572132" y="5857892"/>
            <a:ext cx="571504" cy="500066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500042"/>
            <a:ext cx="6786610" cy="2143140"/>
            <a:chOff x="642910" y="928670"/>
            <a:chExt cx="6666493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6666493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928670"/>
              <a:ext cx="6281518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по полену бью, звеня,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Дровами на зиму снабжаю.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Когда ж с конца прочтут меня,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Я недовольство выражаю.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2714620"/>
            <a:ext cx="565411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ТОПОР - РОПОТ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7664" name="Picture 16" descr="http://www.everyinvestor.co.uk/wp-content/uploads/2013/06/Axe-e1371482196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895564" cy="22482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428604"/>
            <a:ext cx="5143536" cy="2554545"/>
            <a:chOff x="642910" y="928670"/>
            <a:chExt cx="7929618" cy="2554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7929618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928670"/>
              <a:ext cx="4451797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Лежу я на земле,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Прибитая к железу,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буквы переставь -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В кастрюлю я полезу.</a:t>
              </a:r>
            </a:p>
            <a:p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714620"/>
            <a:ext cx="609974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ШПАЛА - ЛАПША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1746" name="Picture 2" descr="http://infopro54.ru/files/flib/3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393914" cy="22586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00042"/>
            <a:ext cx="8072494" cy="2143140"/>
          </a:xfrm>
          <a:prstGeom prst="rect">
            <a:avLst/>
          </a:prstGeom>
          <a:solidFill>
            <a:srgbClr val="FFFF00">
              <a:alpha val="23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2857496"/>
            <a:ext cx="34836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БУК - КУБ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1506" name="Picture 2" descr="http://peretrem.com/uploads/posts/2013-07/1374851980_1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173460" cy="27860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642910" y="571480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Древесина моя, как броня.</a:t>
            </a:r>
            <a:endParaRPr lang="ru-RU" sz="3200" b="1" dirty="0" smtClean="0">
              <a:latin typeface="Book Antiqua" pitchFamily="18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Если ж справа меня прочитаешь,</a:t>
            </a:r>
            <a:endParaRPr lang="ru-RU" sz="3200" b="1" dirty="0" smtClean="0">
              <a:latin typeface="Book Antiqua" pitchFamily="18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То шесть граней найдёшь у меня,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Book Antiqua" pitchFamily="18" charset="0"/>
                <a:ea typeface="Times New Roman" pitchFamily="18" charset="0"/>
                <a:cs typeface="Arial" pitchFamily="34" charset="0"/>
              </a:rPr>
              <a:t>Если правильно их сосчитаешь.</a:t>
            </a:r>
            <a:r>
              <a:rPr lang="ru-RU" sz="3200" b="1" dirty="0" smtClean="0">
                <a:latin typeface="Book Antiqu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2" name="Крест 11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7286676" cy="2554545"/>
            <a:chOff x="642910" y="928670"/>
            <a:chExt cx="7157708" cy="2554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7157708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928670"/>
              <a:ext cx="686728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то, что иногда приходит ночью,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то, чего не видишь до конца.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А ежели перевернёшь, воочию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Я стану частью твоего лица.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2714620"/>
            <a:ext cx="381065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СОН - НОС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2532" name="Picture 4" descr="http://asta-manufacture.com/images/photos/medium/9937289aa276c4c342fe8f395ae49da5.jpg"/>
          <p:cNvPicPr>
            <a:picLocks noChangeAspect="1" noChangeArrowheads="1"/>
          </p:cNvPicPr>
          <p:nvPr/>
        </p:nvPicPr>
        <p:blipFill>
          <a:blip r:embed="rId2"/>
          <a:srcRect l="15441" r="16175"/>
          <a:stretch>
            <a:fillRect/>
          </a:stretch>
        </p:blipFill>
        <p:spPr bwMode="auto">
          <a:xfrm>
            <a:off x="428596" y="2730759"/>
            <a:ext cx="2786082" cy="305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8185254" cy="2143140"/>
            <a:chOff x="642910" y="928670"/>
            <a:chExt cx="8040383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7929618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642910" y="928670"/>
              <a:ext cx="8040383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мудрец и волшебник восточный,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Я любой открываю засов.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Если ж справа прочтёшь, то услышишь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Беспорядочный гул голосов.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2786058"/>
            <a:ext cx="37401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МАГ - ГАМ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554" name="Picture 2" descr="http://www.funlib.ru/cimg/2014/102003/5447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3071834" cy="307183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500042"/>
            <a:ext cx="6143668" cy="2554545"/>
            <a:chOff x="642911" y="928670"/>
            <a:chExt cx="6034931" cy="2554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1" y="928670"/>
              <a:ext cx="6034931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853431" y="928670"/>
              <a:ext cx="5670562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Читайте слева от меня,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И псом презлющим буду я.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Но времени я буду счёт,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 Когда прочтёшь наоборот.</a:t>
              </a:r>
            </a:p>
            <a:p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2857496"/>
            <a:ext cx="367921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ДОГ - ГОД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602" name="Picture 2" descr="http://otvet.imgsmail.ru/download/9c03d77cb9b44314973032c451772def_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134365" cy="28574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5" y="571480"/>
            <a:ext cx="6894139" cy="2554545"/>
            <a:chOff x="642911" y="928670"/>
            <a:chExt cx="6772120" cy="2554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1" y="928670"/>
              <a:ext cx="6736667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13084" y="928670"/>
              <a:ext cx="6701947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Серый зверь с большим хвостом,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Изгоняется котом.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Буквы переставь иначе —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Он на ипподроме скачет!	</a:t>
              </a:r>
            </a:p>
            <a:p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2928934"/>
            <a:ext cx="583685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КРЫСА - РЫСАК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2772" name="Picture 4" descr="http://childrenplease.ucoz.ru/_ph/4/932857956.jpg"/>
          <p:cNvPicPr>
            <a:picLocks noChangeAspect="1" noChangeArrowheads="1"/>
          </p:cNvPicPr>
          <p:nvPr/>
        </p:nvPicPr>
        <p:blipFill>
          <a:blip r:embed="rId2" cstate="print"/>
          <a:srcRect l="6997" t="9091" r="9033" b="9091"/>
          <a:stretch>
            <a:fillRect/>
          </a:stretch>
        </p:blipFill>
        <p:spPr bwMode="auto">
          <a:xfrm>
            <a:off x="428596" y="3286124"/>
            <a:ext cx="2500330" cy="2500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072229" cy="3539430"/>
            <a:chOff x="642911" y="928670"/>
            <a:chExt cx="5964757" cy="35394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1" y="928670"/>
              <a:ext cx="5964757" cy="250033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13084" y="928670"/>
              <a:ext cx="5749294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В сковородку наливая,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Жарить любите на мне...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Стоит буквы переставить —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Липкой становлюсь вполне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стекаю по сосне.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	</a:t>
              </a:r>
            </a:p>
            <a:p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2928934"/>
            <a:ext cx="589456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МАСЛО - СМОЛА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3794" name="Picture 2" descr="http://news-ukraine.com/wp-content/uploads/2015/07/gympomow-v-dn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99109"/>
            <a:ext cx="3214710" cy="21474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428604"/>
            <a:ext cx="6072229" cy="2554545"/>
            <a:chOff x="642911" y="928670"/>
            <a:chExt cx="5964757" cy="25545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1" y="928670"/>
              <a:ext cx="5964757" cy="2214578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13084" y="928670"/>
              <a:ext cx="5703631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Её имеет даже скрипка,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Она тонка, стройна и гибка.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Буквы поменяй местами —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планета перед вами! 	</a:t>
              </a:r>
            </a:p>
            <a:p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2714620"/>
            <a:ext cx="634660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СТРУНА - САТУРН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4818" name="Picture 2" descr="http://theyplaymusic.com/images/Music-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00438"/>
            <a:ext cx="3229356" cy="23036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071546"/>
            <a:ext cx="536877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Замечательно!</a:t>
            </a:r>
            <a:endParaRPr lang="ru-RU" sz="48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Крест 2">
            <a:hlinkClick r:id="" action="ppaction://hlinkshowjump?jump=endshow"/>
          </p:cNvPr>
          <p:cNvSpPr/>
          <p:nvPr/>
        </p:nvSpPr>
        <p:spPr>
          <a:xfrm rot="2680715">
            <a:off x="8232666" y="445933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86050" y="2357430"/>
            <a:ext cx="371928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До новых </a:t>
            </a:r>
          </a:p>
          <a:p>
            <a:pPr algn="ctr"/>
            <a:r>
              <a:rPr lang="ru-RU" sz="4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встреч!</a:t>
            </a:r>
            <a:endParaRPr lang="ru-RU" sz="48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860" y="428604"/>
            <a:ext cx="437010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Мой юный друг!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0001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Предлагаю увлекательную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«гимнастику для ума» – анаграммы.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>
            <a:hlinkClick r:id="rId2" action="ppaction://hlinksldjump"/>
          </p:cNvPr>
          <p:cNvSpPr/>
          <p:nvPr/>
        </p:nvSpPr>
        <p:spPr>
          <a:xfrm>
            <a:off x="2428860" y="2143116"/>
            <a:ext cx="4500594" cy="642942"/>
          </a:xfrm>
          <a:prstGeom prst="rect">
            <a:avLst/>
          </a:prstGeom>
          <a:solidFill>
            <a:srgbClr val="FFCC00">
              <a:alpha val="87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Что такое анаграмма?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4357694"/>
            <a:ext cx="189507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Удачи!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3357554" y="5214950"/>
            <a:ext cx="2643206" cy="642942"/>
          </a:xfrm>
          <a:prstGeom prst="rect">
            <a:avLst/>
          </a:prstGeom>
          <a:solidFill>
            <a:srgbClr val="FFCC00">
              <a:alpha val="87000"/>
            </a:srgb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Начать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92893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(К каждой анаграмме есть подсказка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на первое слово,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но постарайся обойтись без неё.)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215338" y="500042"/>
            <a:ext cx="428628" cy="428628"/>
          </a:xfrm>
          <a:prstGeom prst="actionButtonInformation">
            <a:avLst/>
          </a:prstGeom>
          <a:solidFill>
            <a:srgbClr val="FFCC00">
              <a:alpha val="74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71546"/>
            <a:ext cx="350046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2"/>
              </a:rPr>
              <a:t>СОСНА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3"/>
              </a:rPr>
              <a:t>БУК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4"/>
              </a:rPr>
              <a:t>СПЯЩИЙ МЫШОНОК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5"/>
              </a:rPr>
              <a:t>МАГ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– </a:t>
            </a:r>
            <a:r>
              <a:rPr lang="ru-RU" sz="1600" dirty="0" smtClean="0">
                <a:latin typeface="Book Antiqua" pitchFamily="18" charset="0"/>
                <a:hlinkClick r:id="rId6"/>
              </a:rPr>
              <a:t>ДОГ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7"/>
              </a:rPr>
              <a:t>АРФА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8"/>
              </a:rPr>
              <a:t>АКТЁР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9"/>
              </a:rPr>
              <a:t>ТОПОР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0"/>
              </a:rPr>
              <a:t>КАМЫШ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1"/>
              </a:rPr>
              <a:t>КАРП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2"/>
              </a:rPr>
              <a:t>ЛИПА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3"/>
              </a:rPr>
              <a:t>ЛИСТ ЛИПЫ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4"/>
              </a:rPr>
              <a:t>ШПАЛЫ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5"/>
              </a:rPr>
              <a:t>КРЫСА</a:t>
            </a:r>
            <a:endParaRPr lang="ru-RU" sz="1600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- </a:t>
            </a:r>
            <a:r>
              <a:rPr lang="ru-RU" sz="1600" dirty="0" smtClean="0">
                <a:latin typeface="Book Antiqua" pitchFamily="18" charset="0"/>
                <a:hlinkClick r:id="rId16"/>
              </a:rPr>
              <a:t>МАСЛО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Book Antiqua" pitchFamily="18" charset="0"/>
                <a:hlinkClick r:id="rId17"/>
              </a:rPr>
              <a:t>СКРИПКА</a:t>
            </a:r>
            <a:endParaRPr lang="ru-RU" sz="16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  <a:hlinkClick r:id="rId18"/>
              </a:rPr>
              <a:t>ШАБЛОН ПРЕЗЕНТАЦИИ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500702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Благодарю учителя МОУ СОШ №1 г. Камешково</a:t>
            </a:r>
          </a:p>
          <a:p>
            <a:pPr algn="ctr"/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Шахторину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О. В. </a:t>
            </a:r>
          </a:p>
          <a:p>
            <a:pPr algn="ctr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 идею замечательного шаблона для презентации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428604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Ресурсы</a:t>
            </a:r>
            <a:endParaRPr lang="ru-RU" sz="28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Крест 4">
            <a:hlinkClick r:id="" action="ppaction://hlinkshowjump?jump=endshow"/>
          </p:cNvPr>
          <p:cNvSpPr/>
          <p:nvPr/>
        </p:nvSpPr>
        <p:spPr>
          <a:xfrm rot="2680715">
            <a:off x="8304105" y="5946658"/>
            <a:ext cx="428628" cy="428628"/>
          </a:xfrm>
          <a:prstGeom prst="plus">
            <a:avLst/>
          </a:prstGeom>
          <a:solidFill>
            <a:srgbClr val="99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rId19" action="ppaction://hlinksldjump" highlightClick="1"/>
          </p:cNvPr>
          <p:cNvSpPr/>
          <p:nvPr/>
        </p:nvSpPr>
        <p:spPr>
          <a:xfrm>
            <a:off x="8286776" y="5357826"/>
            <a:ext cx="428628" cy="428628"/>
          </a:xfrm>
          <a:prstGeom prst="actionButtonReturn">
            <a:avLst/>
          </a:prstGeom>
          <a:solidFill>
            <a:srgbClr val="99FF99">
              <a:alpha val="86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000108"/>
            <a:ext cx="4000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>
                <a:latin typeface="Book Antiqua" pitchFamily="18" charset="0"/>
                <a:hlinkClick r:id="rId20"/>
              </a:rPr>
              <a:t>САЙТ </a:t>
            </a:r>
            <a:r>
              <a:rPr lang="en-US" sz="1600" dirty="0" smtClean="0">
                <a:latin typeface="Book Antiqua" pitchFamily="18" charset="0"/>
                <a:hlinkClick r:id="rId20"/>
              </a:rPr>
              <a:t> Igra.Za.ru</a:t>
            </a:r>
            <a:endParaRPr lang="en-US" sz="1600" dirty="0" smtClean="0">
              <a:latin typeface="Book Antiqua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  <a:hlinkClick r:id="rId21"/>
              </a:rPr>
              <a:t>САЙТ </a:t>
            </a:r>
            <a:r>
              <a:rPr lang="en-US" sz="1600" dirty="0" smtClean="0">
                <a:latin typeface="Book Antiqua" pitchFamily="18" charset="0"/>
                <a:hlinkClick r:id="rId21"/>
              </a:rPr>
              <a:t>smekalka.pp.ru</a:t>
            </a:r>
            <a:endParaRPr lang="en-US" sz="1600" dirty="0" smtClean="0">
              <a:latin typeface="Book Antiqua" pitchFamily="18" charset="0"/>
            </a:endParaRPr>
          </a:p>
          <a:p>
            <a:pPr algn="just">
              <a:buFontTx/>
              <a:buChar char="-"/>
            </a:pPr>
            <a:r>
              <a:rPr lang="en-US" sz="1600" dirty="0" smtClean="0">
                <a:latin typeface="Book Antiqua" pitchFamily="18" charset="0"/>
              </a:rPr>
              <a:t> </a:t>
            </a:r>
            <a:r>
              <a:rPr lang="ru-RU" sz="1600" dirty="0" smtClean="0">
                <a:latin typeface="Book Antiqua" pitchFamily="18" charset="0"/>
              </a:rPr>
              <a:t>К тайнам слова: занимательная лексика. Кружковая работа по русскому языку, занятия в группе продлённого дня. 4 класс/авт.-сост. Е. М. Елизарова. – Волгоград: Учитель, 2008 г.</a:t>
            </a:r>
          </a:p>
          <a:p>
            <a:pPr algn="just"/>
            <a:r>
              <a:rPr lang="ru-RU" sz="1600" dirty="0" smtClean="0">
                <a:latin typeface="Book Antiqua" pitchFamily="18" charset="0"/>
              </a:rPr>
              <a:t> - </a:t>
            </a:r>
            <a:r>
              <a:rPr lang="ru-RU" sz="1600" dirty="0" err="1" smtClean="0">
                <a:latin typeface="Book Antiqua" pitchFamily="18" charset="0"/>
              </a:rPr>
              <a:t>Яворовская</a:t>
            </a:r>
            <a:r>
              <a:rPr lang="ru-RU" sz="1600" dirty="0" smtClean="0">
                <a:latin typeface="Book Antiqua" pitchFamily="18" charset="0"/>
              </a:rPr>
              <a:t> И. Парад шарад: анаграммы, шарады, викторины. Серия: Школа развития. – Изд-во: Феникс, 2011 г.</a:t>
            </a:r>
          </a:p>
          <a:p>
            <a:pPr algn="just">
              <a:buFontTx/>
              <a:buChar char="-"/>
            </a:pPr>
            <a:endParaRPr lang="ru-RU" sz="1600" dirty="0" smtClean="0">
              <a:latin typeface="Book Antiqua" pitchFamily="18" charset="0"/>
            </a:endParaRPr>
          </a:p>
          <a:p>
            <a:endParaRPr lang="ru-RU" sz="1600" dirty="0">
              <a:latin typeface="Book Antiqu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8072462" y="3806602"/>
            <a:ext cx="428627" cy="551092"/>
          </a:xfrm>
          <a:prstGeom prst="rect">
            <a:avLst/>
          </a:prstGeom>
          <a:noFill/>
        </p:spPr>
      </p:pic>
      <p:pic>
        <p:nvPicPr>
          <p:cNvPr id="6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2786050" y="4286256"/>
            <a:ext cx="388940" cy="500066"/>
          </a:xfrm>
          <a:prstGeom prst="rect">
            <a:avLst/>
          </a:prstGeom>
          <a:noFill/>
        </p:spPr>
      </p:pic>
      <p:pic>
        <p:nvPicPr>
          <p:cNvPr id="7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857224" y="4255639"/>
            <a:ext cx="357190" cy="459244"/>
          </a:xfrm>
          <a:prstGeom prst="rect">
            <a:avLst/>
          </a:prstGeom>
          <a:noFill/>
        </p:spPr>
      </p:pic>
      <p:pic>
        <p:nvPicPr>
          <p:cNvPr id="8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253970" y="3643314"/>
            <a:ext cx="388940" cy="500066"/>
          </a:xfrm>
          <a:prstGeom prst="rect">
            <a:avLst/>
          </a:prstGeom>
          <a:noFill/>
        </p:spPr>
      </p:pic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428628" cy="428628"/>
          </a:xfrm>
          <a:prstGeom prst="actionButtonReturn">
            <a:avLst/>
          </a:prstGeom>
          <a:solidFill>
            <a:srgbClr val="FFCC00">
              <a:alpha val="86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 descr="10 &amp;Mcy;&amp;Icy;&amp;Ncy;&amp;Icy; &amp;Ncy;&amp;Acy;&amp;Bcy;&amp;Ocy;&amp;Rcy;&amp;Ocy;&amp;Vcy; &amp;Vcy; &amp;Ocy;&amp;Dcy;&amp;Ncy;&amp;Ocy;&amp;Mcy; - EgoEl- &amp;yacy;.&amp;rcy;&amp;ucy;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30416" r="84783" b="44393"/>
          <a:stretch>
            <a:fillRect/>
          </a:stretch>
        </p:blipFill>
        <p:spPr bwMode="auto">
          <a:xfrm>
            <a:off x="7643834" y="4214818"/>
            <a:ext cx="428627" cy="5510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1071546"/>
            <a:ext cx="8143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Book Antiqua" pitchFamily="18" charset="0"/>
              </a:rPr>
              <a:t>слово или фраза, получаемые из других осмысленных слов или фраз посредством перестановки букв,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либо просто слово, в котором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переставлены буквы. </a:t>
            </a:r>
          </a:p>
          <a:p>
            <a:pPr algn="ctr"/>
            <a:r>
              <a:rPr lang="ru-RU" sz="2800" b="1" dirty="0" smtClean="0">
                <a:latin typeface="Book Antiqua" pitchFamily="18" charset="0"/>
              </a:rPr>
              <a:t>Другое название анаграммы  (по-русски) - </a:t>
            </a:r>
            <a:r>
              <a:rPr lang="ru-RU" sz="2800" b="1" i="1" dirty="0" smtClean="0">
                <a:latin typeface="Book Antiqua" pitchFamily="18" charset="0"/>
              </a:rPr>
              <a:t>«</a:t>
            </a:r>
            <a:r>
              <a:rPr lang="ru-RU" sz="2800" b="1" i="1" dirty="0" err="1" smtClean="0">
                <a:latin typeface="Book Antiqua" pitchFamily="18" charset="0"/>
              </a:rPr>
              <a:t>перебуквица</a:t>
            </a:r>
            <a:r>
              <a:rPr lang="ru-RU" sz="2800" b="1" i="1" dirty="0" smtClean="0">
                <a:latin typeface="Book Antiqua" pitchFamily="18" charset="0"/>
              </a:rPr>
              <a:t>».</a:t>
            </a:r>
            <a:endParaRPr lang="ru-RU" sz="2800" b="1" i="1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428604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АНАГРАММА -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57158" y="428604"/>
            <a:ext cx="7068023" cy="2143140"/>
            <a:chOff x="572736" y="928670"/>
            <a:chExt cx="6942926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6736667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572736" y="1000108"/>
              <a:ext cx="6942926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Book Antiqua" pitchFamily="18" charset="0"/>
                  <a:ea typeface="Times New Roman" pitchFamily="18" charset="0"/>
                  <a:cs typeface="Arial" pitchFamily="34" charset="0"/>
                </a:rPr>
                <a:t>Я дерево в родной стране,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Book Antiqua" pitchFamily="18" charset="0"/>
                  <a:ea typeface="Times New Roman" pitchFamily="18" charset="0"/>
                  <a:cs typeface="Arial" pitchFamily="34" charset="0"/>
                </a:rPr>
                <a:t>Найдёшь в лесах меня повсюду,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Book Antiqua" pitchFamily="18" charset="0"/>
                  <a:ea typeface="Times New Roman" pitchFamily="18" charset="0"/>
                  <a:cs typeface="Arial" pitchFamily="34" charset="0"/>
                </a:rPr>
                <a:t>Но слоги переставь во мне –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  <a:p>
              <a:pPr marL="0" marR="0" lvl="0" indent="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Book Antiqua" pitchFamily="18" charset="0"/>
                  <a:ea typeface="Times New Roman" pitchFamily="18" charset="0"/>
                  <a:cs typeface="Arial" pitchFamily="34" charset="0"/>
                </a:rPr>
                <a:t>И воду подавать я буду.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pic>
        <p:nvPicPr>
          <p:cNvPr id="6147" name="Picture 3" descr="http://blistar.net/images/photos/d00217adbbc313c2b373a12568ae9d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2214578" cy="30374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2714620"/>
            <a:ext cx="572785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СОС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НА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СОС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500042"/>
            <a:ext cx="5643602" cy="4595753"/>
            <a:chOff x="642910" y="928670"/>
            <a:chExt cx="5543715" cy="459575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5543715" cy="4214842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13084" y="1000108"/>
              <a:ext cx="5454838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Живут в нём и коты,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в основном   лягушки...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А если по-другому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Расставить буквы в нём,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То шёрсткой будет в дым,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ушки на макушке,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тонкий-тонкий хвост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Растянется при том.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929198"/>
            <a:ext cx="651652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МЫШ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- 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МЫШ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8675" name="Picture 3" descr="http://laydiegoschyruby.l.a.pic.centerblog.net/f5379943.jpg"/>
          <p:cNvPicPr>
            <a:picLocks noChangeAspect="1" noChangeArrowheads="1"/>
          </p:cNvPicPr>
          <p:nvPr/>
        </p:nvPicPr>
        <p:blipFill>
          <a:blip r:embed="rId2"/>
          <a:srcRect l="35715"/>
          <a:stretch>
            <a:fillRect/>
          </a:stretch>
        </p:blipFill>
        <p:spPr bwMode="auto">
          <a:xfrm>
            <a:off x="6286512" y="500042"/>
            <a:ext cx="2268643" cy="35290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357166"/>
            <a:ext cx="7929618" cy="3539430"/>
            <a:chOff x="642910" y="857232"/>
            <a:chExt cx="7789272" cy="35394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5964758" cy="3143272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83257" y="857232"/>
              <a:ext cx="7648925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Роли я играл на сцене,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Выступал я на арене.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Буквы, видно, подшутили -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В утварь взяли превратили,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теперь на кухне ловко –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Натираю я морковку.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3714752"/>
            <a:ext cx="532068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АК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ТЁР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- 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ТЁР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6626" name="Picture 2" descr="http://breakthruthink.com/wp-content/uploads/2013/05/st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714752"/>
            <a:ext cx="2033099" cy="20717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428604"/>
            <a:ext cx="6929486" cy="2554546"/>
            <a:chOff x="642910" y="928670"/>
            <a:chExt cx="6806840" cy="255454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6666493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928671"/>
              <a:ext cx="6521088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Не раз в оркестрах я звучала,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Мой голос струнный так певуч.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Но «Ф» моё поставь с начала, 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я во тьму направлю луч.                             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2714620"/>
            <a:ext cx="474360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АР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Ф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 - </a:t>
            </a:r>
            <a:r>
              <a:rPr lang="ru-RU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Ф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АРА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http://cdn.dailyclipart.net/wp-content/uploads/medium/clipart01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1881177" cy="30707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500034" y="428604"/>
            <a:ext cx="6072230" cy="2143140"/>
            <a:chOff x="642910" y="928670"/>
            <a:chExt cx="5964757" cy="21431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5964757" cy="2143140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928662" y="928670"/>
              <a:ext cx="5413897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3200" b="1" dirty="0" smtClean="0">
                  <a:latin typeface="Book Antiqua" pitchFamily="18" charset="0"/>
                </a:rPr>
                <a:t>Я в пруду живу, жирею,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Переставьте буквы – вмиг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Превращусь я и в аллеи,</a:t>
              </a:r>
            </a:p>
            <a:p>
              <a:r>
                <a:rPr lang="ru-RU" sz="3200" b="1" dirty="0" smtClean="0">
                  <a:latin typeface="Book Antiqua" pitchFamily="18" charset="0"/>
                </a:rPr>
                <a:t>И в лужайки, и в цветник.</a:t>
              </a:r>
              <a:endParaRPr lang="ru-RU" sz="3200" b="1" dirty="0">
                <a:latin typeface="Book Antiqua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pic>
        <p:nvPicPr>
          <p:cNvPr id="29698" name="Picture 2" descr="http://photo.qip.ru/photo/s-tam/3879175/xlarge/92214042.jpg"/>
          <p:cNvPicPr>
            <a:picLocks noChangeAspect="1" noChangeArrowheads="1"/>
          </p:cNvPicPr>
          <p:nvPr/>
        </p:nvPicPr>
        <p:blipFill>
          <a:blip r:embed="rId2"/>
          <a:srcRect l="10274" t="10254" b="4784"/>
          <a:stretch>
            <a:fillRect/>
          </a:stretch>
        </p:blipFill>
        <p:spPr bwMode="auto">
          <a:xfrm>
            <a:off x="428596" y="2714620"/>
            <a:ext cx="2366468" cy="31432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3571868" y="2857496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КАРП - ПАРК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1" name="Крест 10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28596" y="500042"/>
            <a:ext cx="5643601" cy="4472643"/>
            <a:chOff x="642910" y="928670"/>
            <a:chExt cx="5543715" cy="447264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42910" y="928670"/>
              <a:ext cx="5543715" cy="4214842"/>
            </a:xfrm>
            <a:prstGeom prst="rect">
              <a:avLst/>
            </a:prstGeom>
            <a:solidFill>
              <a:srgbClr val="FFFF00">
                <a:alpha val="23000"/>
              </a:srgb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5" name="Rectangle 1"/>
            <p:cNvSpPr>
              <a:spLocks noChangeArrowheads="1"/>
            </p:cNvSpPr>
            <p:nvPr/>
          </p:nvSpPr>
          <p:spPr bwMode="auto">
            <a:xfrm>
              <a:off x="713084" y="1000108"/>
              <a:ext cx="5330443" cy="440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b="1" dirty="0" smtClean="0">
                  <a:latin typeface="Book Antiqua" pitchFamily="18" charset="0"/>
                </a:rPr>
                <a:t>Я дерево с цветом душистым,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Даю я прохладную тень,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Под кроной моей отдыхают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В безветренный 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                         солнечный день.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Но если согласные буквы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В себе переставлю я,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Получится новое слово,</a:t>
              </a:r>
            </a:p>
            <a:p>
              <a:r>
                <a:rPr lang="ru-RU" sz="2800" b="1" dirty="0" smtClean="0">
                  <a:latin typeface="Book Antiqua" pitchFamily="18" charset="0"/>
                </a:rPr>
                <a:t>Несущее смерть для меня.</a:t>
              </a:r>
            </a:p>
            <a:p>
              <a:pPr marL="0" marR="0" lvl="0" indent="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Book Antiqua" pitchFamily="18" charset="0"/>
                <a:cs typeface="Arial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28596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Подсказка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929330"/>
            <a:ext cx="2000264" cy="500066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Book Antiqua" pitchFamily="18" charset="0"/>
              </a:rPr>
              <a:t>Ответ </a:t>
            </a:r>
            <a:endParaRPr lang="ru-RU" sz="2400" b="1" dirty="0">
              <a:solidFill>
                <a:srgbClr val="00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857760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ЛИПА - ПИЛА</a:t>
            </a: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215074" y="571480"/>
            <a:ext cx="2518703" cy="3195632"/>
            <a:chOff x="6215074" y="571480"/>
            <a:chExt cx="2518703" cy="3195632"/>
          </a:xfrm>
        </p:grpSpPr>
        <p:pic>
          <p:nvPicPr>
            <p:cNvPr id="30722" name="Picture 2" descr="http://admin.moyaokruga.ru/img/image_detail_new2/0abbc043-b6ba-4f12-abf4-60f9acbe5f19.jpg"/>
            <p:cNvPicPr>
              <a:picLocks noChangeAspect="1" noChangeArrowheads="1"/>
            </p:cNvPicPr>
            <p:nvPr/>
          </p:nvPicPr>
          <p:blipFill>
            <a:blip r:embed="rId2"/>
            <a:srcRect l="16279"/>
            <a:stretch>
              <a:fillRect/>
            </a:stretch>
          </p:blipFill>
          <p:spPr bwMode="auto">
            <a:xfrm>
              <a:off x="6215074" y="571480"/>
              <a:ext cx="2518703" cy="22621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30724" name="Picture 4" descr="http://polzavred.ru/wp-content/uploads/lip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3F3F3"/>
                </a:clrFrom>
                <a:clrTo>
                  <a:srgbClr val="F3F3F3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6512" y="2643182"/>
              <a:ext cx="1495112" cy="1123930"/>
            </a:xfrm>
            <a:prstGeom prst="rect">
              <a:avLst/>
            </a:prstGeom>
            <a:noFill/>
          </p:spPr>
        </p:pic>
      </p:grp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143636" y="5857892"/>
            <a:ext cx="571504" cy="571504"/>
          </a:xfrm>
          <a:prstGeom prst="rightArrow">
            <a:avLst/>
          </a:prstGeom>
          <a:solidFill>
            <a:srgbClr val="FFCC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3" name="Крест 12">
            <a:hlinkClick r:id="" action="ppaction://hlinkshowjump?jump=endshow"/>
          </p:cNvPr>
          <p:cNvSpPr/>
          <p:nvPr/>
        </p:nvSpPr>
        <p:spPr>
          <a:xfrm rot="2680715">
            <a:off x="8232667" y="4517899"/>
            <a:ext cx="428628" cy="428628"/>
          </a:xfrm>
          <a:prstGeom prst="plus">
            <a:avLst/>
          </a:prstGeom>
          <a:solidFill>
            <a:srgbClr val="FFCC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684</Words>
  <Application>Microsoft Office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Татьяна</cp:lastModifiedBy>
  <cp:revision>49</cp:revision>
  <dcterms:created xsi:type="dcterms:W3CDTF">2015-06-21T12:44:28Z</dcterms:created>
  <dcterms:modified xsi:type="dcterms:W3CDTF">2017-03-29T13:27:18Z</dcterms:modified>
</cp:coreProperties>
</file>